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7" r:id="rId22"/>
    <p:sldId id="278" r:id="rId23"/>
    <p:sldId id="279" r:id="rId24"/>
    <p:sldId id="280" r:id="rId25"/>
    <p:sldId id="288"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48F42D6B-7F8F-4A49-89B6-AE378F1E4E0E}" type="datetimeFigureOut">
              <a:rPr lang="ar-IQ" smtClean="0"/>
              <a:t>14/03/1443</a:t>
            </a:fld>
            <a:endParaRPr lang="ar-IQ"/>
          </a:p>
        </p:txBody>
      </p:sp>
      <p:sp>
        <p:nvSpPr>
          <p:cNvPr id="2" name="عنصر نائب للتذييل 1"/>
          <p:cNvSpPr>
            <a:spLocks noGrp="1"/>
          </p:cNvSpPr>
          <p:nvPr>
            <p:ph type="ftr" sz="quarter" idx="11"/>
          </p:nvPr>
        </p:nvSpPr>
        <p:spPr/>
        <p:txBody>
          <a:bodyPr/>
          <a:lstStyle/>
          <a:p>
            <a:endParaRPr lang="ar-IQ"/>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7011F660-0D54-4EBC-9E94-5C01E853F833}"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8F42D6B-7F8F-4A49-89B6-AE378F1E4E0E}" type="datetimeFigureOut">
              <a:rPr lang="ar-IQ" smtClean="0"/>
              <a:t>14/03/1443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011F660-0D54-4EBC-9E94-5C01E853F833}"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8F42D6B-7F8F-4A49-89B6-AE378F1E4E0E}" type="datetimeFigureOut">
              <a:rPr lang="ar-IQ" smtClean="0"/>
              <a:t>14/03/1443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011F660-0D54-4EBC-9E94-5C01E853F833}"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48F42D6B-7F8F-4A49-89B6-AE378F1E4E0E}" type="datetimeFigureOut">
              <a:rPr lang="ar-IQ" smtClean="0"/>
              <a:t>14/03/1443</a:t>
            </a:fld>
            <a:endParaRPr lang="ar-IQ"/>
          </a:p>
        </p:txBody>
      </p:sp>
      <p:sp>
        <p:nvSpPr>
          <p:cNvPr id="19" name="عنصر نائب للتذييل 18"/>
          <p:cNvSpPr>
            <a:spLocks noGrp="1"/>
          </p:cNvSpPr>
          <p:nvPr>
            <p:ph type="ftr" sz="quarter" idx="11"/>
          </p:nvPr>
        </p:nvSpPr>
        <p:spPr>
          <a:xfrm>
            <a:off x="3581400" y="76200"/>
            <a:ext cx="2895600" cy="288925"/>
          </a:xfrm>
        </p:spPr>
        <p:txBody>
          <a:bodyPr/>
          <a:lstStyle/>
          <a:p>
            <a:endParaRPr lang="ar-IQ"/>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7011F660-0D54-4EBC-9E94-5C01E853F833}"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48F42D6B-7F8F-4A49-89B6-AE378F1E4E0E}" type="datetimeFigureOut">
              <a:rPr lang="ar-IQ" smtClean="0"/>
              <a:t>14/03/1443</a:t>
            </a:fld>
            <a:endParaRPr lang="ar-IQ"/>
          </a:p>
        </p:txBody>
      </p:sp>
      <p:sp>
        <p:nvSpPr>
          <p:cNvPr id="11" name="عنصر نائب للتذييل 10"/>
          <p:cNvSpPr>
            <a:spLocks noGrp="1"/>
          </p:cNvSpPr>
          <p:nvPr>
            <p:ph type="ftr" sz="quarter" idx="11"/>
          </p:nvPr>
        </p:nvSpPr>
        <p:spPr/>
        <p:txBody>
          <a:bodyPr/>
          <a:lstStyle/>
          <a:p>
            <a:endParaRPr lang="ar-IQ"/>
          </a:p>
        </p:txBody>
      </p:sp>
      <p:sp>
        <p:nvSpPr>
          <p:cNvPr id="16" name="عنصر نائب لرقم الشريحة 15"/>
          <p:cNvSpPr>
            <a:spLocks noGrp="1"/>
          </p:cNvSpPr>
          <p:nvPr>
            <p:ph type="sldNum" sz="quarter" idx="12"/>
          </p:nvPr>
        </p:nvSpPr>
        <p:spPr/>
        <p:txBody>
          <a:bodyPr/>
          <a:lstStyle/>
          <a:p>
            <a:fld id="{7011F660-0D54-4EBC-9E94-5C01E853F833}" type="slidenum">
              <a:rPr lang="ar-IQ" smtClean="0"/>
              <a:t>‹#›</a:t>
            </a:fld>
            <a:endParaRPr lang="ar-IQ"/>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48F42D6B-7F8F-4A49-89B6-AE378F1E4E0E}" type="datetimeFigureOut">
              <a:rPr lang="ar-IQ" smtClean="0"/>
              <a:t>14/03/1443</a:t>
            </a:fld>
            <a:endParaRPr lang="ar-IQ"/>
          </a:p>
        </p:txBody>
      </p:sp>
      <p:sp>
        <p:nvSpPr>
          <p:cNvPr id="10" name="عنصر نائب للتذييل 9"/>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7011F660-0D54-4EBC-9E94-5C01E853F833}"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48F42D6B-7F8F-4A49-89B6-AE378F1E4E0E}" type="datetimeFigureOut">
              <a:rPr lang="ar-IQ" smtClean="0"/>
              <a:t>14/03/1443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229600" y="6477000"/>
            <a:ext cx="762000" cy="246888"/>
          </a:xfrm>
        </p:spPr>
        <p:txBody>
          <a:bodyPr/>
          <a:lstStyle/>
          <a:p>
            <a:fld id="{7011F660-0D54-4EBC-9E94-5C01E853F833}" type="slidenum">
              <a:rPr lang="ar-IQ" smtClean="0"/>
              <a:t>‹#›</a:t>
            </a:fld>
            <a:endParaRPr lang="ar-IQ"/>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48F42D6B-7F8F-4A49-89B6-AE378F1E4E0E}" type="datetimeFigureOut">
              <a:rPr lang="ar-IQ" smtClean="0"/>
              <a:t>14/03/1443</a:t>
            </a:fld>
            <a:endParaRPr lang="ar-IQ"/>
          </a:p>
        </p:txBody>
      </p:sp>
      <p:sp>
        <p:nvSpPr>
          <p:cNvPr id="21" name="عنصر نائب للتذييل 20"/>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011F660-0D54-4EBC-9E94-5C01E853F833}"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48F42D6B-7F8F-4A49-89B6-AE378F1E4E0E}" type="datetimeFigureOut">
              <a:rPr lang="ar-IQ" smtClean="0"/>
              <a:t>14/03/1443</a:t>
            </a:fld>
            <a:endParaRPr lang="ar-IQ"/>
          </a:p>
        </p:txBody>
      </p:sp>
      <p:sp>
        <p:nvSpPr>
          <p:cNvPr id="24" name="عنصر نائب للتذييل 23"/>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011F660-0D54-4EBC-9E94-5C01E853F833}"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48F42D6B-7F8F-4A49-89B6-AE378F1E4E0E}" type="datetimeFigureOut">
              <a:rPr lang="ar-IQ" smtClean="0"/>
              <a:t>14/03/1443</a:t>
            </a:fld>
            <a:endParaRPr lang="ar-IQ"/>
          </a:p>
        </p:txBody>
      </p:sp>
      <p:sp>
        <p:nvSpPr>
          <p:cNvPr id="29" name="عنصر نائب للتذييل 28"/>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011F660-0D54-4EBC-9E94-5C01E853F833}"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48F42D6B-7F8F-4A49-89B6-AE378F1E4E0E}" type="datetimeFigureOut">
              <a:rPr lang="ar-IQ" smtClean="0"/>
              <a:t>14/03/1443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7011F660-0D54-4EBC-9E94-5C01E853F833}" type="slidenum">
              <a:rPr lang="ar-IQ" smtClean="0"/>
              <a:t>‹#›</a:t>
            </a:fld>
            <a:endParaRPr lang="ar-IQ"/>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8F42D6B-7F8F-4A49-89B6-AE378F1E4E0E}" type="datetimeFigureOut">
              <a:rPr lang="ar-IQ" smtClean="0"/>
              <a:t>14/03/1443</a:t>
            </a:fld>
            <a:endParaRPr lang="ar-IQ"/>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11F660-0D54-4EBC-9E94-5C01E853F833}" type="slidenum">
              <a:rPr lang="ar-IQ" smtClean="0"/>
              <a:t>‹#›</a:t>
            </a:fld>
            <a:endParaRPr lang="ar-IQ"/>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85720" y="2571744"/>
            <a:ext cx="8686800" cy="1285884"/>
          </a:xfrm>
          <a:effectLst>
            <a:outerShdw blurRad="50800" dist="38100" dir="16200000"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oAutofit/>
          </a:bodyPr>
          <a:lstStyle/>
          <a:p>
            <a:pPr algn="ct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Epidemiology, Control and Prevention of Infection</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2" name="Rectangle 1"/>
          <p:cNvSpPr/>
          <p:nvPr/>
        </p:nvSpPr>
        <p:spPr>
          <a:xfrm>
            <a:off x="3059832" y="4437112"/>
            <a:ext cx="2997615" cy="369332"/>
          </a:xfrm>
          <a:prstGeom prst="rect">
            <a:avLst/>
          </a:prstGeom>
        </p:spPr>
        <p:txBody>
          <a:bodyPr wrap="none">
            <a:spAutoFit/>
          </a:bodyPr>
          <a:lstStyle/>
          <a:p>
            <a:r>
              <a:rPr lang="en-US" b="1" dirty="0">
                <a:ln w="1905"/>
                <a:solidFill>
                  <a:schemeClr val="accent1"/>
                </a:solidFill>
                <a:effectLst>
                  <a:innerShdw blurRad="69850" dist="43180" dir="5400000">
                    <a:srgbClr val="000000">
                      <a:alpha val="65000"/>
                    </a:srgbClr>
                  </a:innerShdw>
                  <a:reflection blurRad="6350" stA="55000" endA="300" endPos="45500" dir="5400000" sy="-100000" algn="bl" rotWithShape="0"/>
                </a:effectLst>
              </a:rPr>
              <a:t>Prof </a:t>
            </a:r>
            <a:r>
              <a:rPr lang="en-US" b="1" dirty="0" err="1">
                <a:ln w="1905"/>
                <a:solidFill>
                  <a:schemeClr val="accent1"/>
                </a:solidFill>
                <a:effectLst>
                  <a:innerShdw blurRad="69850" dist="43180" dir="5400000">
                    <a:srgbClr val="000000">
                      <a:alpha val="65000"/>
                    </a:srgbClr>
                  </a:innerShdw>
                  <a:reflection blurRad="6350" stA="55000" endA="300" endPos="45500" dir="5400000" sy="-100000" algn="bl" rotWithShape="0"/>
                </a:effectLst>
              </a:rPr>
              <a:t>dr</a:t>
            </a:r>
            <a:r>
              <a:rPr lang="en-US" b="1" dirty="0">
                <a:ln w="1905"/>
                <a:solidFill>
                  <a:schemeClr val="accent1"/>
                </a:solidFill>
                <a:effectLst>
                  <a:innerShdw blurRad="69850" dist="43180" dir="5400000">
                    <a:srgbClr val="000000">
                      <a:alpha val="65000"/>
                    </a:srgbClr>
                  </a:innerShdw>
                  <a:reflection blurRad="6350" stA="55000" endA="300" endPos="45500" dir="5400000" sy="-100000" algn="bl" rotWithShape="0"/>
                </a:effectLst>
              </a:rPr>
              <a:t> Ismail Ibrahim Latif</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solidFill>
                  <a:srgbClr val="FF0000"/>
                </a:solidFill>
              </a:rPr>
              <a:t>a. Human reservoirs:</a:t>
            </a:r>
            <a:endParaRPr lang="ar-IQ" b="1" cap="none" dirty="0">
              <a:solidFill>
                <a:srgbClr val="FF0000"/>
              </a:solidFill>
            </a:endParaRPr>
          </a:p>
        </p:txBody>
      </p:sp>
      <p:sp>
        <p:nvSpPr>
          <p:cNvPr id="3" name="عنصر نائب للمحتوى 2"/>
          <p:cNvSpPr>
            <a:spLocks noGrp="1"/>
          </p:cNvSpPr>
          <p:nvPr>
            <p:ph idx="1"/>
          </p:nvPr>
        </p:nvSpPr>
        <p:spPr/>
        <p:txBody>
          <a:bodyPr/>
          <a:lstStyle/>
          <a:p>
            <a:pPr algn="just" rtl="0"/>
            <a:r>
              <a:rPr lang="en-US" dirty="0" err="1" smtClean="0">
                <a:solidFill>
                  <a:schemeClr val="accent6"/>
                </a:solidFill>
              </a:rPr>
              <a:t>Colonised</a:t>
            </a:r>
            <a:r>
              <a:rPr lang="en-US" dirty="0" smtClean="0">
                <a:solidFill>
                  <a:schemeClr val="accent6"/>
                </a:solidFill>
              </a:rPr>
              <a:t> individuals </a:t>
            </a:r>
            <a:r>
              <a:rPr lang="en-US" dirty="0" smtClean="0"/>
              <a:t>or those with clinical infectious disease may act as reservoirs, e.g. for </a:t>
            </a:r>
            <a:r>
              <a:rPr lang="en-US" u="sng" dirty="0" smtClean="0"/>
              <a:t>Staph</a:t>
            </a:r>
            <a:r>
              <a:rPr lang="en-US" dirty="0" smtClean="0"/>
              <a:t>. </a:t>
            </a:r>
            <a:r>
              <a:rPr lang="en-US" u="sng" dirty="0" err="1" smtClean="0"/>
              <a:t>aureus</a:t>
            </a:r>
            <a:r>
              <a:rPr lang="en-US" dirty="0" smtClean="0"/>
              <a:t> (including MRSA), which is carried in the </a:t>
            </a:r>
            <a:r>
              <a:rPr lang="en-US" dirty="0" err="1" smtClean="0"/>
              <a:t>nares</a:t>
            </a:r>
            <a:r>
              <a:rPr lang="en-US" dirty="0" smtClean="0"/>
              <a:t> of 30–40% of humans, and C. </a:t>
            </a:r>
            <a:r>
              <a:rPr lang="en-US" u="sng" dirty="0" err="1" smtClean="0"/>
              <a:t>difficile</a:t>
            </a:r>
            <a:r>
              <a:rPr lang="en-US" dirty="0" smtClean="0"/>
              <a:t>.</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For infected humans to act as reservoirs, the infections caused must be long-lasting and/or non-fatal, at least in a proportion of those affected, to enable onward transmission (e.g. tuberculosis, typhoid and sexually transmitted infections). </a:t>
            </a:r>
          </a:p>
          <a:p>
            <a:pPr algn="just" rtl="0"/>
            <a:r>
              <a:rPr lang="en-US" dirty="0" smtClean="0"/>
              <a:t>Humans are the only reservoir for some organisms (e.g. smallpox and measles).</a:t>
            </a:r>
          </a:p>
          <a:p>
            <a:pPr algn="just" rtl="0"/>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cap="none" dirty="0" smtClean="0">
                <a:solidFill>
                  <a:srgbClr val="FF0000"/>
                </a:solidFill>
              </a:rPr>
              <a:t>b. Animal reservoirs:</a:t>
            </a:r>
            <a:endParaRPr lang="ar-IQ" b="1" cap="none" dirty="0">
              <a:solidFill>
                <a:srgbClr val="FF0000"/>
              </a:solidFill>
            </a:endParaRPr>
          </a:p>
        </p:txBody>
      </p:sp>
      <p:sp>
        <p:nvSpPr>
          <p:cNvPr id="3" name="عنصر نائب للمحتوى 2"/>
          <p:cNvSpPr>
            <a:spLocks noGrp="1"/>
          </p:cNvSpPr>
          <p:nvPr>
            <p:ph idx="1"/>
          </p:nvPr>
        </p:nvSpPr>
        <p:spPr/>
        <p:txBody>
          <a:bodyPr>
            <a:normAutofit fontScale="92500"/>
          </a:bodyPr>
          <a:lstStyle/>
          <a:p>
            <a:pPr algn="just" rtl="0"/>
            <a:r>
              <a:rPr lang="en-US" dirty="0" smtClean="0"/>
              <a:t>The World Health </a:t>
            </a:r>
            <a:r>
              <a:rPr lang="en-US" dirty="0" err="1" smtClean="0"/>
              <a:t>Organisation</a:t>
            </a:r>
            <a:r>
              <a:rPr lang="en-US" dirty="0" smtClean="0"/>
              <a:t> (WHO) defines a </a:t>
            </a:r>
            <a:r>
              <a:rPr lang="en-US" dirty="0" err="1" smtClean="0">
                <a:solidFill>
                  <a:schemeClr val="accent6"/>
                </a:solidFill>
              </a:rPr>
              <a:t>zoonosis</a:t>
            </a:r>
            <a:r>
              <a:rPr lang="en-US" dirty="0" smtClean="0"/>
              <a:t> as ‘a disease or infection that is naturally transmissible from vertebrate animals to humans’. </a:t>
            </a:r>
          </a:p>
          <a:p>
            <a:pPr algn="just" rtl="0"/>
            <a:r>
              <a:rPr lang="en-US" dirty="0" smtClean="0"/>
              <a:t>The infection may be asymptomatic in the animal. </a:t>
            </a:r>
          </a:p>
          <a:p>
            <a:pPr algn="just" rtl="0"/>
            <a:r>
              <a:rPr lang="en-US" dirty="0" smtClean="0"/>
              <a:t>Primary infection with </a:t>
            </a:r>
            <a:r>
              <a:rPr lang="en-US" dirty="0" err="1" smtClean="0"/>
              <a:t>zoonoses</a:t>
            </a:r>
            <a:r>
              <a:rPr lang="en-US" dirty="0" smtClean="0"/>
              <a:t> may on rare occasions be transmitted onward between humans by sexual contact (e.g. Q fever, brucellosis, Marburg, Ebola), causing secondary disease.</a:t>
            </a:r>
          </a:p>
          <a:p>
            <a:pPr algn="just" rtl="0"/>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solidFill>
                  <a:srgbClr val="FF0000"/>
                </a:solidFill>
              </a:rPr>
              <a:t>c. Environmental reservoirs:</a:t>
            </a:r>
            <a:endParaRPr lang="ar-IQ" b="1" cap="none"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Many infective pathogens are acquired from an environmental source. </a:t>
            </a:r>
          </a:p>
          <a:p>
            <a:pPr algn="just" rtl="0"/>
            <a:r>
              <a:rPr lang="en-US" dirty="0" smtClean="0"/>
              <a:t>However, some of these are maintained in human or animal reservoirs, with the environment acting simply as a conduit for infection.</a:t>
            </a:r>
          </a:p>
          <a:p>
            <a:pPr algn="just" rtl="0"/>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cap="none" dirty="0" smtClean="0">
                <a:ln/>
                <a:solidFill>
                  <a:schemeClr val="accent3"/>
                </a:solidFill>
                <a:effectLst/>
              </a:rPr>
              <a:t>Transmission of infection:</a:t>
            </a:r>
            <a:endParaRPr lang="ar-IQ" b="1" cap="none" dirty="0">
              <a:ln/>
              <a:solidFill>
                <a:schemeClr val="accent3"/>
              </a:solidFill>
              <a:effectLst/>
            </a:endParaRPr>
          </a:p>
        </p:txBody>
      </p:sp>
      <p:sp>
        <p:nvSpPr>
          <p:cNvPr id="3" name="عنصر نائب للمحتوى 2"/>
          <p:cNvSpPr>
            <a:spLocks noGrp="1"/>
          </p:cNvSpPr>
          <p:nvPr>
            <p:ph idx="1"/>
          </p:nvPr>
        </p:nvSpPr>
        <p:spPr/>
        <p:txBody>
          <a:bodyPr>
            <a:normAutofit fontScale="92500" lnSpcReduction="20000"/>
          </a:bodyPr>
          <a:lstStyle/>
          <a:p>
            <a:pPr algn="just" rtl="0">
              <a:buNone/>
            </a:pPr>
            <a:r>
              <a:rPr lang="en-US" dirty="0" smtClean="0"/>
              <a:t>  Infectious agents may be transmitted by multiple routes:</a:t>
            </a:r>
          </a:p>
          <a:p>
            <a:pPr algn="just" rtl="0">
              <a:buNone/>
            </a:pPr>
            <a:r>
              <a:rPr lang="en-US" dirty="0" smtClean="0"/>
              <a:t>•The </a:t>
            </a:r>
            <a:r>
              <a:rPr lang="en-US" b="1" dirty="0" smtClean="0">
                <a:solidFill>
                  <a:srgbClr val="FF0000"/>
                </a:solidFill>
              </a:rPr>
              <a:t>respiratory route </a:t>
            </a:r>
            <a:r>
              <a:rPr lang="en-US" dirty="0" smtClean="0"/>
              <a:t>refers to acquisition of infection by inhalation.</a:t>
            </a:r>
          </a:p>
          <a:p>
            <a:pPr algn="just" rtl="0">
              <a:buNone/>
            </a:pPr>
            <a:r>
              <a:rPr lang="en-US" dirty="0" smtClean="0"/>
              <a:t>•The </a:t>
            </a:r>
            <a:r>
              <a:rPr lang="en-US" b="1" dirty="0" err="1" smtClean="0">
                <a:solidFill>
                  <a:srgbClr val="FF0000"/>
                </a:solidFill>
              </a:rPr>
              <a:t>faecal</a:t>
            </a:r>
            <a:r>
              <a:rPr lang="en-US" b="1" dirty="0" smtClean="0">
                <a:solidFill>
                  <a:srgbClr val="FF0000"/>
                </a:solidFill>
              </a:rPr>
              <a:t>–oral route </a:t>
            </a:r>
            <a:r>
              <a:rPr lang="en-US" dirty="0" smtClean="0"/>
              <a:t>describes acquisition by ingestion of infectious material originating from </a:t>
            </a:r>
            <a:r>
              <a:rPr lang="en-US" dirty="0" err="1" smtClean="0"/>
              <a:t>faecal</a:t>
            </a:r>
            <a:r>
              <a:rPr lang="en-US" dirty="0" smtClean="0"/>
              <a:t> matter.</a:t>
            </a:r>
          </a:p>
          <a:p>
            <a:pPr algn="just" rtl="0">
              <a:buNone/>
            </a:pPr>
            <a:r>
              <a:rPr lang="en-US" dirty="0" smtClean="0"/>
              <a:t>•</a:t>
            </a:r>
            <a:r>
              <a:rPr lang="en-US" b="1" dirty="0" smtClean="0">
                <a:solidFill>
                  <a:srgbClr val="FF0000"/>
                </a:solidFill>
              </a:rPr>
              <a:t>Sexually transmitted infections </a:t>
            </a:r>
            <a:r>
              <a:rPr lang="en-US" dirty="0" smtClean="0"/>
              <a:t>are acquired by direct contact between mucous membranes.</a:t>
            </a:r>
          </a:p>
          <a:p>
            <a:pPr algn="just" rtl="0">
              <a:buNone/>
            </a:pPr>
            <a:r>
              <a:rPr lang="en-US" dirty="0" smtClean="0"/>
              <a:t>•</a:t>
            </a:r>
            <a:r>
              <a:rPr lang="en-US" b="1" dirty="0" smtClean="0">
                <a:solidFill>
                  <a:srgbClr val="FF0000"/>
                </a:solidFill>
              </a:rPr>
              <a:t>Blood-borne infections </a:t>
            </a:r>
            <a:r>
              <a:rPr lang="en-US" dirty="0" smtClean="0"/>
              <a:t>are transmitted by direct inoculation of infected blood or body fluids.</a:t>
            </a:r>
          </a:p>
          <a:p>
            <a:pPr algn="just" rtl="0"/>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 </a:t>
            </a:r>
            <a:r>
              <a:rPr lang="en-US" b="1" dirty="0" smtClean="0">
                <a:solidFill>
                  <a:srgbClr val="FF0000"/>
                </a:solidFill>
              </a:rPr>
              <a:t>Direct contact: </a:t>
            </a:r>
            <a:r>
              <a:rPr lang="en-US" dirty="0" smtClean="0"/>
              <a:t>Very few organisms are capable of causing infection by direct contact with intact skin. Most infection by this route requires inoculation or contact with damaged skin. </a:t>
            </a:r>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285860"/>
            <a:ext cx="8686800" cy="4525963"/>
          </a:xfrm>
        </p:spPr>
        <p:txBody>
          <a:bodyPr>
            <a:normAutofit fontScale="92500" lnSpcReduction="10000"/>
          </a:bodyPr>
          <a:lstStyle/>
          <a:p>
            <a:pPr algn="just" rtl="0"/>
            <a:r>
              <a:rPr lang="en-US" dirty="0" smtClean="0"/>
              <a:t>In many infections there is an intermediary, which bridges the gap between the infected host (or the reservoir) and the uninfected host.</a:t>
            </a:r>
          </a:p>
          <a:p>
            <a:pPr algn="just" rtl="0">
              <a:buNone/>
            </a:pPr>
            <a:r>
              <a:rPr lang="en-US" dirty="0" smtClean="0"/>
              <a:t>• If the intermediary is </a:t>
            </a:r>
            <a:r>
              <a:rPr lang="en-US" dirty="0" smtClean="0">
                <a:solidFill>
                  <a:schemeClr val="accent6"/>
                </a:solidFill>
              </a:rPr>
              <a:t>animate</a:t>
            </a:r>
            <a:r>
              <a:rPr lang="en-US" dirty="0" smtClean="0"/>
              <a:t> it is known as a vector(e.g. mosquitoes in malaria and dengue, fleas in plague, humans in MRSA).</a:t>
            </a:r>
          </a:p>
          <a:p>
            <a:pPr algn="just" rtl="0">
              <a:buNone/>
            </a:pPr>
            <a:r>
              <a:rPr lang="en-US" dirty="0" smtClean="0"/>
              <a:t>•  </a:t>
            </a:r>
            <a:r>
              <a:rPr lang="en-US" dirty="0" smtClean="0">
                <a:solidFill>
                  <a:schemeClr val="accent6"/>
                </a:solidFill>
              </a:rPr>
              <a:t>Inanimate</a:t>
            </a:r>
            <a:r>
              <a:rPr lang="en-US" dirty="0" smtClean="0"/>
              <a:t> intermediaries are known as </a:t>
            </a:r>
            <a:r>
              <a:rPr lang="en-US" dirty="0" err="1" smtClean="0"/>
              <a:t>fomites</a:t>
            </a:r>
            <a:r>
              <a:rPr lang="en-US" dirty="0" smtClean="0"/>
              <a:t>, and are particularly associated with health care-associated infection, where </a:t>
            </a:r>
            <a:r>
              <a:rPr lang="en-US" dirty="0" err="1" smtClean="0"/>
              <a:t>fomites</a:t>
            </a:r>
            <a:r>
              <a:rPr lang="en-US" dirty="0" smtClean="0"/>
              <a:t> include door handles, water taps, ultrasound probes etc.</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likelihood of infection following transmission of an infectious agent depends on both organism factors and host susceptibility. </a:t>
            </a:r>
          </a:p>
          <a:p>
            <a:pPr algn="just" rtl="0"/>
            <a:r>
              <a:rPr lang="en-US" dirty="0" smtClean="0"/>
              <a:t>The numbers of organisms required to cause infection or death in 50% of the exposed population are referred to as the ID</a:t>
            </a:r>
            <a:r>
              <a:rPr lang="en-US" b="1" baseline="-25000" dirty="0" smtClean="0"/>
              <a:t>50</a:t>
            </a:r>
            <a:r>
              <a:rPr lang="en-US" dirty="0" smtClean="0"/>
              <a:t> (infectious dose) and LD</a:t>
            </a:r>
            <a:r>
              <a:rPr lang="en-US" b="1" baseline="-25000" dirty="0" smtClean="0"/>
              <a:t>50</a:t>
            </a:r>
            <a:r>
              <a:rPr lang="en-US" dirty="0" smtClean="0"/>
              <a:t> (lethal dose), respectively. </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solidFill>
                  <a:schemeClr val="accent6"/>
                </a:solidFill>
              </a:rPr>
              <a:t>The incubation </a:t>
            </a:r>
            <a:r>
              <a:rPr lang="en-US" dirty="0" smtClean="0"/>
              <a:t>period is the time between exposure and development of disease, and the period of </a:t>
            </a:r>
            <a:r>
              <a:rPr lang="en-US" dirty="0" smtClean="0">
                <a:solidFill>
                  <a:schemeClr val="accent6"/>
                </a:solidFill>
              </a:rPr>
              <a:t>infectivity</a:t>
            </a:r>
            <a:r>
              <a:rPr lang="en-US" dirty="0" smtClean="0"/>
              <a:t> is the period after exposure during which the patient is infectious to others. </a:t>
            </a:r>
          </a:p>
          <a:p>
            <a:pPr algn="just" rtl="0"/>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p:txBody>
          <a:bodyPr/>
          <a:lstStyle/>
          <a:p>
            <a:pPr algn="just" rtl="0"/>
            <a:r>
              <a:rPr lang="en-US" dirty="0" smtClean="0"/>
              <a:t>Knowledge of incubation periods and periods of infectivity is important in controlling the spread of disease.</a:t>
            </a:r>
          </a:p>
          <a:p>
            <a:pPr algn="just" rtl="0">
              <a:buNone/>
            </a:pPr>
            <a:endParaRPr lang="ar-IQ" dirty="0"/>
          </a:p>
        </p:txBody>
      </p:sp>
      <p:pic>
        <p:nvPicPr>
          <p:cNvPr id="4098" name="Picture 2"/>
          <p:cNvPicPr>
            <a:picLocks noGrp="1" noChangeAspect="1" noChangeArrowheads="1"/>
          </p:cNvPicPr>
          <p:nvPr>
            <p:ph sz="half" idx="2"/>
          </p:nvPr>
        </p:nvPicPr>
        <p:blipFill>
          <a:blip r:embed="rId2"/>
          <a:srcRect/>
          <a:stretch>
            <a:fillRect/>
          </a:stretch>
        </p:blipFill>
        <p:spPr bwMode="auto">
          <a:xfrm>
            <a:off x="4643438" y="1000108"/>
            <a:ext cx="4286280"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EPIDEMIOLOGY OF INFECTION:</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عنصر نائب للمحتوى 3"/>
          <p:cNvSpPr>
            <a:spLocks noGrp="1"/>
          </p:cNvSpPr>
          <p:nvPr>
            <p:ph idx="1"/>
          </p:nvPr>
        </p:nvSpPr>
        <p:spPr/>
        <p:txBody>
          <a:bodyPr>
            <a:normAutofit/>
          </a:bodyPr>
          <a:lstStyle/>
          <a:p>
            <a:pPr algn="just" rtl="0"/>
            <a:r>
              <a:rPr lang="en-US" dirty="0" smtClean="0"/>
              <a:t>The potential of infectious diseases for transmission means that, once a clinician has diagnosed an infectious disease, potential exposure of other patients must be considered. </a:t>
            </a:r>
          </a:p>
          <a:p>
            <a:pPr algn="just" rtl="0"/>
            <a:r>
              <a:rPr lang="en-US" dirty="0" smtClean="0"/>
              <a:t>The patient may require treatment in isolation, or an outbreak of disease may need to be investigated in the community.</a:t>
            </a: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r-IQ" b="1" cap="none" dirty="0" smtClean="0">
                <a:ln/>
                <a:solidFill>
                  <a:schemeClr val="accent3"/>
                </a:solidFill>
                <a:effectLst/>
              </a:rPr>
              <a:t>:</a:t>
            </a:r>
            <a:r>
              <a:rPr lang="en-US" b="1" cap="none" dirty="0" smtClean="0">
                <a:ln/>
                <a:solidFill>
                  <a:schemeClr val="accent3"/>
                </a:solidFill>
                <a:effectLst/>
              </a:rPr>
              <a:t>Bioterrorism and deliberate release</a:t>
            </a:r>
            <a:endParaRPr lang="ar-IQ" b="1" cap="none" dirty="0">
              <a:ln/>
              <a:solidFill>
                <a:schemeClr val="accent3"/>
              </a:solidFill>
              <a:effectLst/>
            </a:endParaRPr>
          </a:p>
        </p:txBody>
      </p:sp>
      <p:sp>
        <p:nvSpPr>
          <p:cNvPr id="3" name="عنصر نائب للمحتوى 2"/>
          <p:cNvSpPr>
            <a:spLocks noGrp="1"/>
          </p:cNvSpPr>
          <p:nvPr>
            <p:ph idx="1"/>
          </p:nvPr>
        </p:nvSpPr>
        <p:spPr/>
        <p:txBody>
          <a:bodyPr/>
          <a:lstStyle/>
          <a:p>
            <a:pPr algn="just" rtl="0"/>
            <a:r>
              <a:rPr lang="en-US" dirty="0" smtClean="0"/>
              <a:t>Infectious agents may be released or transmitted deliberately with the intention of causing disease. </a:t>
            </a:r>
          </a:p>
          <a:p>
            <a:pPr algn="just" rtl="0"/>
            <a:r>
              <a:rPr lang="en-US" dirty="0" smtClean="0"/>
              <a:t>The large-scale use of microorganisms for this purpose is known as biological warfare or bioterrorism, depending on the context. </a:t>
            </a:r>
            <a:endParaRPr lang="ar-IQ"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Deliberate-release incidents have included a 750-person outbreak of </a:t>
            </a:r>
            <a:r>
              <a:rPr lang="en-US" u="sng" dirty="0" smtClean="0"/>
              <a:t>Salmonella</a:t>
            </a:r>
            <a:r>
              <a:rPr lang="en-US" dirty="0" smtClean="0"/>
              <a:t> </a:t>
            </a:r>
            <a:r>
              <a:rPr lang="en-US" u="sng" dirty="0" err="1" smtClean="0"/>
              <a:t>typhimurium</a:t>
            </a:r>
            <a:r>
              <a:rPr lang="en-US" dirty="0" smtClean="0"/>
              <a:t> by deliberate contamination of salads in 1984 (Oregon, USA) and 22 cases of anthrax (five fatal) from the mailing of finely powdered (</a:t>
            </a:r>
            <a:r>
              <a:rPr lang="en-US" dirty="0" err="1" smtClean="0"/>
              <a:t>weaponised</a:t>
            </a:r>
            <a:r>
              <a:rPr lang="en-US" dirty="0" smtClean="0"/>
              <a:t>) anthrax spores in 2001 (New Jersey, USA). </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Diseases with high potential for use in bioterrorism include anthrax, plague, </a:t>
            </a:r>
            <a:r>
              <a:rPr lang="en-US" dirty="0" err="1" smtClean="0"/>
              <a:t>tularaemia</a:t>
            </a:r>
            <a:r>
              <a:rPr lang="en-US" dirty="0" smtClean="0"/>
              <a:t>, smallpox and botulism (through toxin release).</a:t>
            </a:r>
          </a:p>
          <a:p>
            <a:pPr algn="just" rtl="0"/>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CONTROL   AND  PREVENTION  OF </a:t>
            </a:r>
            <a:r>
              <a:rPr lang="ar-IQ"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INFECTION</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عنصر نائب للمحتوى 2"/>
          <p:cNvSpPr>
            <a:spLocks noGrp="1"/>
          </p:cNvSpPr>
          <p:nvPr>
            <p:ph idx="1"/>
          </p:nvPr>
        </p:nvSpPr>
        <p:spPr/>
        <p:txBody>
          <a:bodyPr/>
          <a:lstStyle/>
          <a:p>
            <a:pPr algn="just" rtl="0"/>
            <a:r>
              <a:rPr lang="en-US" dirty="0" smtClean="0"/>
              <a:t>Infection prevention and control (IPC) describes the measures applied to populations with the aim of breaking the chain of infection.</a:t>
            </a:r>
          </a:p>
          <a:p>
            <a:pPr algn="just" rtl="0"/>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b="1" cap="none" dirty="0" smtClean="0">
                <a:ln/>
                <a:solidFill>
                  <a:schemeClr val="accent3"/>
                </a:solidFill>
                <a:effectLst/>
              </a:rPr>
              <a:t>Health care-acquired infection:</a:t>
            </a:r>
            <a:endParaRPr lang="ar-IQ" dirty="0"/>
          </a:p>
        </p:txBody>
      </p:sp>
      <p:sp>
        <p:nvSpPr>
          <p:cNvPr id="3" name="عنصر نائب للمحتوى 2"/>
          <p:cNvSpPr>
            <a:spLocks noGrp="1"/>
          </p:cNvSpPr>
          <p:nvPr>
            <p:ph idx="1"/>
          </p:nvPr>
        </p:nvSpPr>
        <p:spPr/>
        <p:txBody>
          <a:bodyPr/>
          <a:lstStyle/>
          <a:p>
            <a:pPr algn="just" rtl="0"/>
            <a:r>
              <a:rPr lang="en-US" dirty="0" smtClean="0"/>
              <a:t>Admission to a health-care facility in the developed world carries a considerable risk of acquiring infection, estimated by the UK Department of Health as 6–10%. </a:t>
            </a:r>
          </a:p>
          <a:p>
            <a:pPr algn="just" rtl="0"/>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p:txBody>
          <a:bodyPr/>
          <a:lstStyle/>
          <a:p>
            <a:pPr algn="just" rtl="0"/>
            <a:r>
              <a:rPr lang="en-US" dirty="0" smtClean="0"/>
              <a:t>The factors that contribute to health care-acquired (</a:t>
            </a:r>
            <a:r>
              <a:rPr lang="en-US" dirty="0" err="1" smtClean="0"/>
              <a:t>nosocomial</a:t>
            </a:r>
            <a:r>
              <a:rPr lang="en-US" dirty="0" smtClean="0"/>
              <a:t>) infection in an individual patient :</a:t>
            </a:r>
            <a:endParaRPr lang="ar-IQ" dirty="0"/>
          </a:p>
        </p:txBody>
      </p:sp>
      <p:pic>
        <p:nvPicPr>
          <p:cNvPr id="6146" name="Picture 2"/>
          <p:cNvPicPr>
            <a:picLocks noGrp="1" noChangeAspect="1" noChangeArrowheads="1"/>
          </p:cNvPicPr>
          <p:nvPr>
            <p:ph sz="half" idx="2"/>
          </p:nvPr>
        </p:nvPicPr>
        <p:blipFill>
          <a:blip r:embed="rId2"/>
          <a:srcRect/>
          <a:stretch>
            <a:fillRect/>
          </a:stretch>
        </p:blipFill>
        <p:spPr bwMode="auto">
          <a:xfrm>
            <a:off x="4857752" y="1357298"/>
            <a:ext cx="4000528"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lnSpcReduction="10000"/>
          </a:bodyPr>
          <a:lstStyle/>
          <a:p>
            <a:pPr algn="just" rtl="0"/>
            <a:r>
              <a:rPr lang="en-US" dirty="0" smtClean="0"/>
              <a:t>Many </a:t>
            </a:r>
            <a:r>
              <a:rPr lang="en-US" dirty="0" err="1" smtClean="0"/>
              <a:t>nosocomial</a:t>
            </a:r>
            <a:r>
              <a:rPr lang="en-US" dirty="0" smtClean="0"/>
              <a:t> bacterial infections are caused by organisms that are resistant to numerous antibiotics (multi-resistant bacteria), including methicillin-resistant </a:t>
            </a:r>
            <a:r>
              <a:rPr lang="en-US" u="sng" dirty="0" smtClean="0"/>
              <a:t>Staph</a:t>
            </a:r>
            <a:r>
              <a:rPr lang="en-US" dirty="0" smtClean="0"/>
              <a:t>. </a:t>
            </a:r>
            <a:r>
              <a:rPr lang="en-US" u="sng" dirty="0" err="1" smtClean="0"/>
              <a:t>aureus</a:t>
            </a:r>
            <a:r>
              <a:rPr lang="en-US" dirty="0" smtClean="0"/>
              <a:t> (MRSA), extended-spectrum </a:t>
            </a:r>
            <a:r>
              <a:rPr lang="el-GR" dirty="0" smtClean="0"/>
              <a:t>β-</a:t>
            </a:r>
            <a:r>
              <a:rPr lang="en-US" dirty="0" err="1" smtClean="0"/>
              <a:t>lactamase</a:t>
            </a:r>
            <a:r>
              <a:rPr lang="en-US" dirty="0" smtClean="0"/>
              <a:t> (ESBL)-producing </a:t>
            </a:r>
            <a:r>
              <a:rPr lang="en-US" dirty="0" err="1" smtClean="0"/>
              <a:t>Enterobacteriaceae</a:t>
            </a:r>
            <a:r>
              <a:rPr lang="en-US" dirty="0" smtClean="0"/>
              <a:t> and </a:t>
            </a:r>
            <a:r>
              <a:rPr lang="en-US" dirty="0" err="1" smtClean="0"/>
              <a:t>glycopeptide</a:t>
            </a:r>
            <a:r>
              <a:rPr lang="en-US" dirty="0" smtClean="0"/>
              <a:t>-resistant </a:t>
            </a:r>
            <a:r>
              <a:rPr lang="en-US" dirty="0" err="1" smtClean="0"/>
              <a:t>enterococci</a:t>
            </a:r>
            <a:r>
              <a:rPr lang="en-US" dirty="0" smtClean="0"/>
              <a:t> (GRE). </a:t>
            </a:r>
          </a:p>
          <a:p>
            <a:pPr algn="just" rtl="0"/>
            <a:r>
              <a:rPr lang="en-US" dirty="0" smtClean="0"/>
              <a:t>Other infections of particular concern in hospitals include C. </a:t>
            </a:r>
            <a:r>
              <a:rPr lang="en-US" u="sng" dirty="0" err="1" smtClean="0"/>
              <a:t>difficile</a:t>
            </a:r>
            <a:r>
              <a:rPr lang="en-US" dirty="0" smtClean="0"/>
              <a:t> and </a:t>
            </a:r>
            <a:r>
              <a:rPr lang="en-US" dirty="0" err="1" smtClean="0"/>
              <a:t>norovirus</a:t>
            </a:r>
            <a:r>
              <a:rPr lang="en-US" dirty="0" smtClean="0"/>
              <a:t>. </a:t>
            </a:r>
          </a:p>
          <a:p>
            <a:pPr algn="just" rtl="0"/>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title"/>
          </p:nvPr>
        </p:nvSpPr>
        <p:spPr>
          <a:xfrm>
            <a:off x="214282" y="214290"/>
            <a:ext cx="8686800" cy="838200"/>
          </a:xfrm>
        </p:spPr>
        <p:txBody>
          <a:bodyPr/>
          <a:lstStyle/>
          <a:p>
            <a:r>
              <a:rPr lang="en-US" u="sng" cap="none" dirty="0" smtClean="0">
                <a:solidFill>
                  <a:schemeClr val="tx1"/>
                </a:solidFill>
                <a:effectLst/>
              </a:rPr>
              <a:t>IPC measures:</a:t>
            </a:r>
            <a:endParaRPr lang="ar-IQ" u="sng" cap="none" dirty="0">
              <a:solidFill>
                <a:schemeClr val="tx1"/>
              </a:solidFill>
              <a:effectLst/>
            </a:endParaRPr>
          </a:p>
        </p:txBody>
      </p:sp>
      <p:pic>
        <p:nvPicPr>
          <p:cNvPr id="7170" name="Picture 2"/>
          <p:cNvPicPr>
            <a:picLocks noGrp="1" noChangeAspect="1" noChangeArrowheads="1"/>
          </p:cNvPicPr>
          <p:nvPr>
            <p:ph idx="1"/>
          </p:nvPr>
        </p:nvPicPr>
        <p:blipFill>
          <a:blip r:embed="rId2"/>
          <a:stretch>
            <a:fillRect/>
          </a:stretch>
        </p:blipFill>
        <p:spPr bwMode="auto">
          <a:xfrm>
            <a:off x="357158" y="1071546"/>
            <a:ext cx="5357850"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half" idx="1"/>
          </p:nvPr>
        </p:nvSpPr>
        <p:spPr/>
        <p:txBody>
          <a:bodyPr/>
          <a:lstStyle/>
          <a:p>
            <a:pPr algn="just" rtl="0"/>
            <a:r>
              <a:rPr lang="en-US" dirty="0" smtClean="0"/>
              <a:t>The most important infection control practice is maintenance of good hand hygiene.</a:t>
            </a:r>
            <a:endParaRPr lang="ar-IQ" dirty="0"/>
          </a:p>
        </p:txBody>
      </p:sp>
      <p:pic>
        <p:nvPicPr>
          <p:cNvPr id="8194" name="Picture 2"/>
          <p:cNvPicPr>
            <a:picLocks noGrp="1" noChangeAspect="1" noChangeArrowheads="1"/>
          </p:cNvPicPr>
          <p:nvPr>
            <p:ph sz="half" idx="2"/>
          </p:nvPr>
        </p:nvPicPr>
        <p:blipFill>
          <a:blip r:embed="rId2"/>
          <a:srcRect/>
          <a:stretch>
            <a:fillRect/>
          </a:stretch>
        </p:blipFill>
        <p:spPr bwMode="auto">
          <a:xfrm>
            <a:off x="4643438" y="1142984"/>
            <a:ext cx="4143404"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cap="none" dirty="0" smtClean="0">
                <a:ln/>
                <a:solidFill>
                  <a:schemeClr val="accent3"/>
                </a:solidFill>
                <a:effectLst/>
              </a:rPr>
              <a:t>Geographic and temporal patterns of infection:</a:t>
            </a:r>
            <a:endParaRPr lang="ar-IQ" b="1" cap="none" dirty="0">
              <a:ln/>
              <a:solidFill>
                <a:schemeClr val="accent3"/>
              </a:solidFill>
              <a:effectLst/>
            </a:endParaRPr>
          </a:p>
        </p:txBody>
      </p:sp>
      <p:sp>
        <p:nvSpPr>
          <p:cNvPr id="3" name="عنصر نائب للمحتوى 2"/>
          <p:cNvSpPr>
            <a:spLocks noGrp="1"/>
          </p:cNvSpPr>
          <p:nvPr>
            <p:ph idx="1"/>
          </p:nvPr>
        </p:nvSpPr>
        <p:spPr/>
        <p:txBody>
          <a:bodyPr>
            <a:normAutofit/>
          </a:bodyPr>
          <a:lstStyle/>
          <a:p>
            <a:pPr algn="l" rtl="0">
              <a:buClr>
                <a:schemeClr val="accent6"/>
              </a:buClr>
              <a:buFont typeface="Wingdings" pitchFamily="2" charset="2"/>
              <a:buChar char="q"/>
            </a:pPr>
            <a:r>
              <a:rPr lang="en-US" b="1" u="sng" dirty="0" smtClean="0">
                <a:solidFill>
                  <a:srgbClr val="FF0000"/>
                </a:solidFill>
              </a:rPr>
              <a:t>Endemic disease:</a:t>
            </a:r>
          </a:p>
          <a:p>
            <a:pPr algn="just" rtl="0"/>
            <a:r>
              <a:rPr lang="en-US" dirty="0" smtClean="0">
                <a:solidFill>
                  <a:schemeClr val="tx1"/>
                </a:solidFill>
              </a:rPr>
              <a:t>Endemic disease has a </a:t>
            </a:r>
            <a:r>
              <a:rPr lang="en-US" dirty="0" smtClean="0">
                <a:solidFill>
                  <a:srgbClr val="FF0000"/>
                </a:solidFill>
              </a:rPr>
              <a:t>constant presence </a:t>
            </a:r>
            <a:r>
              <a:rPr lang="en-US" dirty="0" smtClean="0">
                <a:solidFill>
                  <a:schemeClr val="tx1"/>
                </a:solidFill>
              </a:rPr>
              <a:t>within a given geographic area or population. </a:t>
            </a:r>
          </a:p>
          <a:p>
            <a:pPr algn="just" rtl="0"/>
            <a:r>
              <a:rPr lang="en-US" dirty="0" smtClean="0">
                <a:solidFill>
                  <a:schemeClr val="tx1"/>
                </a:solidFill>
              </a:rPr>
              <a:t>The infectious agent may have a </a:t>
            </a:r>
            <a:r>
              <a:rPr lang="en-US" dirty="0" smtClean="0">
                <a:solidFill>
                  <a:srgbClr val="FF0000"/>
                </a:solidFill>
              </a:rPr>
              <a:t>reservoir, vector or intermediate host </a:t>
            </a:r>
            <a:r>
              <a:rPr lang="en-US" dirty="0" smtClean="0">
                <a:solidFill>
                  <a:schemeClr val="tx1"/>
                </a:solidFill>
              </a:rPr>
              <a:t>that is geographically restricted, or may itself have restrictive environmental requirements (e.g. temperature range, humidity). </a:t>
            </a:r>
            <a:endParaRPr lang="ar-IQ"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lnSpcReduction="10000"/>
          </a:bodyPr>
          <a:lstStyle/>
          <a:p>
            <a:pPr algn="just" rtl="0"/>
            <a:r>
              <a:rPr lang="en-US" dirty="0" smtClean="0"/>
              <a:t>Hand decontamination or washing is mandatory before and after every patient contact. </a:t>
            </a:r>
          </a:p>
          <a:p>
            <a:pPr algn="just" rtl="0"/>
            <a:r>
              <a:rPr lang="en-US" dirty="0" smtClean="0"/>
              <a:t>In most cases, decontamination with alcohol gel is adequate. </a:t>
            </a:r>
          </a:p>
          <a:p>
            <a:pPr algn="just" rtl="0"/>
            <a:r>
              <a:rPr lang="en-US" dirty="0" smtClean="0"/>
              <a:t>However, hand-washing (with hot water, liquid soap and complete drying) is required after undertaking any procedure that involves more than casual physical contact, or if hands are visibly soiled.</a:t>
            </a:r>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situations where the prevalence of C. </a:t>
            </a:r>
            <a:r>
              <a:rPr lang="en-US" u="sng" dirty="0" err="1" smtClean="0"/>
              <a:t>difficile</a:t>
            </a:r>
            <a:r>
              <a:rPr lang="en-US" dirty="0" smtClean="0"/>
              <a:t> is high (e.g. a local outbreak), alcohol gel decontamination between patient contacts is inadequate, as it does not kill C. </a:t>
            </a:r>
            <a:r>
              <a:rPr lang="en-US" u="sng" dirty="0" err="1" smtClean="0"/>
              <a:t>difficile</a:t>
            </a:r>
            <a:r>
              <a:rPr lang="en-US" dirty="0" smtClean="0"/>
              <a:t> spores, and hands must be washed with soap and water.</a:t>
            </a:r>
          </a:p>
          <a:p>
            <a:pPr algn="just" rtl="0"/>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half" idx="1"/>
          </p:nvPr>
        </p:nvSpPr>
        <p:spPr>
          <a:xfrm>
            <a:off x="304800" y="1600200"/>
            <a:ext cx="8696356" cy="1185858"/>
          </a:xfrm>
        </p:spPr>
        <p:txBody>
          <a:bodyPr/>
          <a:lstStyle/>
          <a:p>
            <a:pPr algn="just" rtl="0"/>
            <a:r>
              <a:rPr lang="en-US" dirty="0" smtClean="0"/>
              <a:t>To avoid infection, all invasive procedures must be performed with strict aseptic technique.</a:t>
            </a:r>
            <a:endParaRPr lang="ar-IQ" dirty="0"/>
          </a:p>
        </p:txBody>
      </p:sp>
      <p:pic>
        <p:nvPicPr>
          <p:cNvPr id="9218" name="Picture 2"/>
          <p:cNvPicPr>
            <a:picLocks noGrp="1" noChangeAspect="1" noChangeArrowheads="1"/>
          </p:cNvPicPr>
          <p:nvPr>
            <p:ph sz="half" idx="2"/>
          </p:nvPr>
        </p:nvPicPr>
        <p:blipFill>
          <a:blip r:embed="rId2"/>
          <a:srcRect/>
          <a:stretch>
            <a:fillRect/>
          </a:stretch>
        </p:blipFill>
        <p:spPr bwMode="auto">
          <a:xfrm>
            <a:off x="714348" y="3000372"/>
            <a:ext cx="8286808"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285720" y="357166"/>
            <a:ext cx="8686800" cy="838200"/>
          </a:xfrm>
        </p:spPr>
        <p:txBody>
          <a:bodyPr>
            <a:noAutofit/>
          </a:bodyPr>
          <a:lstStyle/>
          <a:p>
            <a:pPr rtl="0"/>
            <a:r>
              <a:rPr lang="en-US" sz="2800" cap="none" dirty="0" smtClean="0">
                <a:solidFill>
                  <a:schemeClr val="tx1"/>
                </a:solidFill>
                <a:effectLst/>
              </a:rPr>
              <a:t>Some infections necessitate additional measures to prevent cross-infection:</a:t>
            </a:r>
            <a:br>
              <a:rPr lang="en-US" sz="2800" cap="none" dirty="0" smtClean="0">
                <a:solidFill>
                  <a:schemeClr val="tx1"/>
                </a:solidFill>
                <a:effectLst/>
              </a:rPr>
            </a:br>
            <a:endParaRPr lang="ar-IQ" sz="2800" cap="none" dirty="0">
              <a:solidFill>
                <a:schemeClr val="tx1"/>
              </a:solidFill>
              <a:effectLst/>
            </a:endParaRPr>
          </a:p>
        </p:txBody>
      </p:sp>
      <p:pic>
        <p:nvPicPr>
          <p:cNvPr id="10242" name="Picture 2"/>
          <p:cNvPicPr>
            <a:picLocks noGrp="1" noChangeAspect="1" noChangeArrowheads="1"/>
          </p:cNvPicPr>
          <p:nvPr>
            <p:ph idx="1"/>
          </p:nvPr>
        </p:nvPicPr>
        <p:blipFill>
          <a:blip r:embed="rId2"/>
          <a:srcRect/>
          <a:stretch>
            <a:fillRect/>
          </a:stretch>
        </p:blipFill>
        <p:spPr bwMode="auto">
          <a:xfrm>
            <a:off x="285720" y="1000108"/>
            <a:ext cx="8643998" cy="585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cap="none" dirty="0" smtClean="0">
                <a:ln/>
                <a:solidFill>
                  <a:schemeClr val="accent3"/>
                </a:solidFill>
                <a:effectLst/>
              </a:rPr>
              <a:t>Outbreaks of infection:</a:t>
            </a:r>
            <a:endParaRPr lang="ar-IQ" b="1" cap="none" dirty="0">
              <a:ln/>
              <a:solidFill>
                <a:schemeClr val="accent3"/>
              </a:solidFill>
              <a:effectLst/>
            </a:endParaRPr>
          </a:p>
        </p:txBody>
      </p:sp>
      <p:pic>
        <p:nvPicPr>
          <p:cNvPr id="11266" name="Picture 2"/>
          <p:cNvPicPr>
            <a:picLocks noGrp="1" noChangeAspect="1" noChangeArrowheads="1"/>
          </p:cNvPicPr>
          <p:nvPr>
            <p:ph idx="1"/>
          </p:nvPr>
        </p:nvPicPr>
        <p:blipFill>
          <a:blip r:embed="rId2"/>
          <a:srcRect/>
          <a:stretch>
            <a:fillRect/>
          </a:stretch>
        </p:blipFill>
        <p:spPr bwMode="auto">
          <a:xfrm>
            <a:off x="357158" y="1428736"/>
            <a:ext cx="8429684"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Confirmation of an infectious disease outbreak usually requires evidence from typing that the causal organisms have identical genotypic characteristics. </a:t>
            </a:r>
          </a:p>
          <a:p>
            <a:pPr algn="just" rtl="0"/>
            <a:r>
              <a:rPr lang="en-US" dirty="0" smtClean="0"/>
              <a:t>If this is found not to be the case, the term pseudo-outbreak is used. </a:t>
            </a:r>
          </a:p>
          <a:p>
            <a:pPr algn="just" rtl="0"/>
            <a:r>
              <a:rPr lang="en-US" dirty="0" smtClean="0"/>
              <a:t>When an outbreak of infection is suspected, a case definition is agreed.</a:t>
            </a:r>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number of cases that meet the case definition is then assessed by case finding, using methods ranging from administration of questionnaires to national reporting systems. </a:t>
            </a:r>
          </a:p>
          <a:p>
            <a:pPr algn="just" rtl="0"/>
            <a:r>
              <a:rPr lang="en-US" dirty="0" smtClean="0"/>
              <a:t>Case finding usually includes microbiological testing, at least in the early stages of an outbreak. </a:t>
            </a:r>
            <a:endParaRPr lang="ar-IQ"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Temporal changes in cases are noted to plot an outbreak curve, and demographic details are collected to identify possible sources of infection. </a:t>
            </a:r>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 case control study, in which recent activities (potential exposures) of affected ‘cases’ are compared to those of unaffected ‘controls’, may be undertaken to establish the outbreak source, and measures are taken to manage the outbreak and control its spread. </a:t>
            </a:r>
            <a:endParaRPr lang="ar-IQ"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Good communication between relevant personnel during and after the outbreak is important to inform practice in future outbreaks.</a:t>
            </a:r>
          </a:p>
          <a:p>
            <a:pPr algn="just" rtl="0"/>
            <a:r>
              <a:rPr lang="en-US" dirty="0" smtClean="0"/>
              <a:t>Surveillance ensures that disease outbreaks are either pre-empted or identified early. </a:t>
            </a: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3600" dirty="0" smtClean="0"/>
              <a:t>The population affected may be </a:t>
            </a:r>
            <a:r>
              <a:rPr lang="en-US" sz="3600" dirty="0" smtClean="0">
                <a:solidFill>
                  <a:srgbClr val="FF0000"/>
                </a:solidFill>
              </a:rPr>
              <a:t>geographically isolated</a:t>
            </a:r>
            <a:r>
              <a:rPr lang="en-US" sz="3600" dirty="0" smtClean="0"/>
              <a:t>, or the disease may be limited to </a:t>
            </a:r>
            <a:r>
              <a:rPr lang="en-US" sz="3600" dirty="0" smtClean="0">
                <a:solidFill>
                  <a:srgbClr val="FF0000"/>
                </a:solidFill>
              </a:rPr>
              <a:t>unvaccinated populations</a:t>
            </a:r>
            <a:r>
              <a:rPr lang="en-US" sz="3600" dirty="0" smtClean="0"/>
              <a:t>.</a:t>
            </a:r>
            <a:endParaRPr lang="ar-IQ"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In hospitals, staff are alerted to the isolation of alert organisms, which have the propensity to cause outbreaks, and alert conditions (infectious diseases), which are likely to be caused by such organisms. </a:t>
            </a:r>
          </a:p>
          <a:p>
            <a:pPr algn="just" rtl="0"/>
            <a:r>
              <a:rPr lang="en-US" dirty="0" smtClean="0"/>
              <a:t>Similar systems are used nationally; many countries publish lists of organisms and diseases which, if detected (or suspected), must be reported to public health authorities.</a:t>
            </a:r>
          </a:p>
          <a:p>
            <a:pPr algn="just" rtl="0"/>
            <a:endParaRPr lang="ar-IQ"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2290" name="Picture 2"/>
          <p:cNvPicPr>
            <a:picLocks noGrp="1" noChangeAspect="1" noChangeArrowheads="1"/>
          </p:cNvPicPr>
          <p:nvPr>
            <p:ph idx="1"/>
          </p:nvPr>
        </p:nvPicPr>
        <p:blipFill>
          <a:blip r:embed="rId2"/>
          <a:srcRect/>
          <a:stretch>
            <a:fillRect/>
          </a:stretch>
        </p:blipFill>
        <p:spPr bwMode="auto">
          <a:xfrm>
            <a:off x="0" y="0"/>
            <a:ext cx="9144000"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buFont typeface="Wingdings" pitchFamily="2" charset="2"/>
              <a:buChar char="q"/>
            </a:pPr>
            <a:r>
              <a:rPr lang="en-US" b="1" cap="none" dirty="0" smtClean="0">
                <a:solidFill>
                  <a:srgbClr val="FF0000"/>
                </a:solidFill>
                <a:effectLst/>
              </a:rPr>
              <a:t>Principles of food hygiene:</a:t>
            </a:r>
            <a:endParaRPr lang="ar-IQ" b="1" cap="none" dirty="0">
              <a:solidFill>
                <a:srgbClr val="FF0000"/>
              </a:solidFill>
              <a:effectLst/>
            </a:endParaRPr>
          </a:p>
        </p:txBody>
      </p:sp>
      <p:sp>
        <p:nvSpPr>
          <p:cNvPr id="3" name="عنصر نائب للمحتوى 2"/>
          <p:cNvSpPr>
            <a:spLocks noGrp="1"/>
          </p:cNvSpPr>
          <p:nvPr>
            <p:ph idx="1"/>
          </p:nvPr>
        </p:nvSpPr>
        <p:spPr/>
        <p:txBody>
          <a:bodyPr>
            <a:normAutofit fontScale="92500" lnSpcReduction="20000"/>
          </a:bodyPr>
          <a:lstStyle/>
          <a:p>
            <a:pPr algn="just" rtl="0"/>
            <a:r>
              <a:rPr lang="en-US" dirty="0" smtClean="0"/>
              <a:t>‘Food poisoning’ is largely preventable by food hygiene measures. </a:t>
            </a:r>
          </a:p>
          <a:p>
            <a:pPr algn="just" rtl="0"/>
            <a:r>
              <a:rPr lang="en-US" dirty="0" smtClean="0"/>
              <a:t>The main principles are:</a:t>
            </a:r>
          </a:p>
          <a:p>
            <a:pPr algn="just" rtl="0">
              <a:buNone/>
            </a:pPr>
            <a:r>
              <a:rPr lang="en-US" dirty="0" smtClean="0"/>
              <a:t>•segregation of uncooked food (which may be contaminated with pathogenic microorganisms) from cooked food during storage, handling and preparation</a:t>
            </a:r>
          </a:p>
          <a:p>
            <a:pPr algn="just" rtl="0">
              <a:buNone/>
            </a:pPr>
            <a:r>
              <a:rPr lang="en-US" dirty="0" smtClean="0"/>
              <a:t>•avoidance of conditions which allow growth of pathogenic bacteria before or after cooking</a:t>
            </a:r>
          </a:p>
          <a:p>
            <a:pPr algn="just" rtl="0">
              <a:buNone/>
            </a:pPr>
            <a:r>
              <a:rPr lang="en-US" dirty="0" smtClean="0"/>
              <a:t>• adequate bacterial killing during cooking.</a:t>
            </a:r>
          </a:p>
          <a:p>
            <a:pPr algn="just" rtl="0"/>
            <a:endParaRPr lang="ar-IQ"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half" idx="1"/>
          </p:nvPr>
        </p:nvSpPr>
        <p:spPr/>
        <p:txBody>
          <a:bodyPr/>
          <a:lstStyle/>
          <a:p>
            <a:pPr algn="just" rtl="0"/>
            <a:r>
              <a:rPr lang="en-US" dirty="0" smtClean="0"/>
              <a:t>Safe storage requires knowledge of the temperatures at which food bacteria are inhibited and destroyed:</a:t>
            </a:r>
            <a:endParaRPr lang="ar-IQ" dirty="0"/>
          </a:p>
        </p:txBody>
      </p:sp>
      <p:pic>
        <p:nvPicPr>
          <p:cNvPr id="13314" name="Picture 2"/>
          <p:cNvPicPr>
            <a:picLocks noGrp="1" noChangeAspect="1" noChangeArrowheads="1"/>
          </p:cNvPicPr>
          <p:nvPr>
            <p:ph sz="half" idx="2"/>
          </p:nvPr>
        </p:nvPicPr>
        <p:blipFill>
          <a:blip r:embed="rId2"/>
          <a:srcRect/>
          <a:stretch>
            <a:fillRect/>
          </a:stretch>
        </p:blipFill>
        <p:spPr bwMode="auto">
          <a:xfrm>
            <a:off x="4900612" y="1600200"/>
            <a:ext cx="3838575"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cap="none" dirty="0" smtClean="0">
                <a:ln/>
                <a:solidFill>
                  <a:schemeClr val="accent3"/>
                </a:solidFill>
                <a:effectLst/>
              </a:rPr>
              <a:t>Immunization:</a:t>
            </a:r>
            <a:endParaRPr lang="ar-IQ" b="1" cap="none" dirty="0">
              <a:ln/>
              <a:solidFill>
                <a:schemeClr val="accent3"/>
              </a:solidFill>
              <a:effectLst/>
            </a:endParaRPr>
          </a:p>
        </p:txBody>
      </p:sp>
      <p:sp>
        <p:nvSpPr>
          <p:cNvPr id="6" name="عنصر نائب للمحتوى 5"/>
          <p:cNvSpPr>
            <a:spLocks noGrp="1"/>
          </p:cNvSpPr>
          <p:nvPr>
            <p:ph idx="1"/>
          </p:nvPr>
        </p:nvSpPr>
        <p:spPr/>
        <p:txBody>
          <a:bodyPr/>
          <a:lstStyle/>
          <a:p>
            <a:pPr algn="just" rtl="0"/>
            <a:r>
              <a:rPr lang="en-US" dirty="0" smtClean="0"/>
              <a:t>Immunization may be passive or active. </a:t>
            </a:r>
          </a:p>
          <a:p>
            <a:pPr algn="just" rtl="0"/>
            <a:r>
              <a:rPr lang="en-US" dirty="0" smtClean="0"/>
              <a:t>Passive immunization is achieved by administering antibodies targeted against a specific pathogen. </a:t>
            </a:r>
          </a:p>
          <a:p>
            <a:pPr algn="just" rtl="0"/>
            <a:r>
              <a:rPr lang="en-US" dirty="0" smtClean="0"/>
              <a:t>Antibodies are obtained from human blood, so confer some of the risks associated with blood products. </a:t>
            </a:r>
            <a:endParaRPr lang="ar-IQ"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protection afforded by passive </a:t>
            </a:r>
            <a:r>
              <a:rPr lang="en-US" dirty="0" err="1" smtClean="0"/>
              <a:t>immunisation</a:t>
            </a:r>
            <a:r>
              <a:rPr lang="en-US" dirty="0" smtClean="0"/>
              <a:t> is immediate but of short duration (a few weeks or months); it is used to prevent or attenuate infection before or after exposure.</a:t>
            </a:r>
          </a:p>
          <a:p>
            <a:pPr algn="just" rtl="0"/>
            <a:endParaRPr lang="ar-IQ"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4338" name="Picture 2"/>
          <p:cNvPicPr>
            <a:picLocks noGrp="1" noChangeAspect="1" noChangeArrowheads="1"/>
          </p:cNvPicPr>
          <p:nvPr>
            <p:ph idx="1"/>
          </p:nvPr>
        </p:nvPicPr>
        <p:blipFill>
          <a:blip r:embed="rId2"/>
          <a:srcRect/>
          <a:stretch>
            <a:fillRect/>
          </a:stretch>
        </p:blipFill>
        <p:spPr bwMode="auto">
          <a:xfrm>
            <a:off x="0" y="0"/>
            <a:ext cx="9144000"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buFont typeface="Wingdings" pitchFamily="2" charset="2"/>
              <a:buChar char="q"/>
            </a:pPr>
            <a:r>
              <a:rPr lang="en-US" b="1" dirty="0" smtClean="0">
                <a:solidFill>
                  <a:srgbClr val="FF0000"/>
                </a:solidFill>
                <a:effectLst/>
              </a:rPr>
              <a:t>Vaccination:</a:t>
            </a:r>
            <a:endParaRPr lang="ar-IQ" b="1" dirty="0">
              <a:solidFill>
                <a:srgbClr val="FF0000"/>
              </a:solidFill>
              <a:effectLst/>
            </a:endParaRPr>
          </a:p>
        </p:txBody>
      </p:sp>
      <p:sp>
        <p:nvSpPr>
          <p:cNvPr id="3" name="عنصر نائب للمحتوى 2"/>
          <p:cNvSpPr>
            <a:spLocks noGrp="1"/>
          </p:cNvSpPr>
          <p:nvPr>
            <p:ph idx="1"/>
          </p:nvPr>
        </p:nvSpPr>
        <p:spPr/>
        <p:txBody>
          <a:bodyPr/>
          <a:lstStyle/>
          <a:p>
            <a:pPr algn="just" rtl="0"/>
            <a:r>
              <a:rPr lang="en-US" dirty="0" smtClean="0"/>
              <a:t>Active immunization is achieved by vaccination with entire organisms or antigenic components such as proteins and polysaccharides. </a:t>
            </a:r>
          </a:p>
          <a:p>
            <a:pPr algn="just" rtl="0"/>
            <a:r>
              <a:rPr lang="en-US" dirty="0" smtClean="0"/>
              <a:t>DNA vaccines are also under investigation.</a:t>
            </a:r>
            <a:endParaRPr lang="ar-IQ"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Desirable vaccine attributes include:</a:t>
            </a:r>
          </a:p>
          <a:p>
            <a:pPr algn="just" rtl="0">
              <a:buNone/>
            </a:pPr>
            <a:r>
              <a:rPr lang="en-US" dirty="0" smtClean="0"/>
              <a:t>• minimal vaccine-related adverse effects</a:t>
            </a:r>
          </a:p>
          <a:p>
            <a:pPr algn="just" rtl="0">
              <a:buNone/>
            </a:pPr>
            <a:r>
              <a:rPr lang="en-US" dirty="0" smtClean="0"/>
              <a:t>•a high level of immunity (i.e. few vaccine failures)</a:t>
            </a:r>
          </a:p>
          <a:p>
            <a:pPr algn="just" rtl="0">
              <a:buNone/>
            </a:pPr>
            <a:r>
              <a:rPr lang="en-US" dirty="0" smtClean="0"/>
              <a:t>• long-lasting protection</a:t>
            </a:r>
          </a:p>
          <a:p>
            <a:pPr algn="just" rtl="0">
              <a:buNone/>
            </a:pPr>
            <a:r>
              <a:rPr lang="en-US" dirty="0" smtClean="0"/>
              <a:t>• minimal cost</a:t>
            </a:r>
          </a:p>
          <a:p>
            <a:pPr algn="just" rtl="0">
              <a:buNone/>
            </a:pPr>
            <a:r>
              <a:rPr lang="en-US" dirty="0" smtClean="0"/>
              <a:t>• ease of delivery.</a:t>
            </a:r>
          </a:p>
          <a:p>
            <a:pPr algn="just" rtl="0">
              <a:buNone/>
            </a:pPr>
            <a:endParaRPr lang="ar-IQ"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effectLst/>
              </a:rPr>
              <a:t>Types of vaccine:</a:t>
            </a:r>
            <a:endParaRPr lang="ar-IQ" b="1" cap="none" dirty="0">
              <a:effectLst/>
            </a:endParaRPr>
          </a:p>
        </p:txBody>
      </p:sp>
      <p:pic>
        <p:nvPicPr>
          <p:cNvPr id="15362" name="Picture 2"/>
          <p:cNvPicPr>
            <a:picLocks noGrp="1" noChangeAspect="1" noChangeArrowheads="1"/>
          </p:cNvPicPr>
          <p:nvPr>
            <p:ph idx="1"/>
          </p:nvPr>
        </p:nvPicPr>
        <p:blipFill>
          <a:blip r:embed="rId2"/>
          <a:srcRect/>
          <a:stretch>
            <a:fillRect/>
          </a:stretch>
        </p:blipFill>
        <p:spPr bwMode="auto">
          <a:xfrm>
            <a:off x="500034" y="1214422"/>
            <a:ext cx="6286543"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cap="none" dirty="0" smtClean="0">
                <a:solidFill>
                  <a:schemeClr val="accent6"/>
                </a:solidFill>
                <a:effectLst/>
              </a:rPr>
              <a:t>Factors that alter geographical restriction include:</a:t>
            </a:r>
            <a:endParaRPr lang="ar-IQ" cap="none" dirty="0">
              <a:solidFill>
                <a:schemeClr val="accent6"/>
              </a:solidFill>
              <a:effectLst/>
            </a:endParaRPr>
          </a:p>
        </p:txBody>
      </p:sp>
      <p:sp>
        <p:nvSpPr>
          <p:cNvPr id="3" name="عنصر نائب للمحتوى 2"/>
          <p:cNvSpPr>
            <a:spLocks noGrp="1"/>
          </p:cNvSpPr>
          <p:nvPr>
            <p:ph idx="1"/>
          </p:nvPr>
        </p:nvSpPr>
        <p:spPr/>
        <p:txBody>
          <a:bodyPr>
            <a:normAutofit fontScale="92500" lnSpcReduction="10000"/>
          </a:bodyPr>
          <a:lstStyle/>
          <a:p>
            <a:pPr algn="just" rtl="0">
              <a:buNone/>
            </a:pPr>
            <a:r>
              <a:rPr lang="en-US" dirty="0" smtClean="0"/>
              <a:t>• expansion of an animal reservoir (e.g. Lyme disease from reforestation)</a:t>
            </a:r>
          </a:p>
          <a:p>
            <a:pPr algn="just" rtl="0">
              <a:buNone/>
            </a:pPr>
            <a:r>
              <a:rPr lang="en-US" dirty="0" smtClean="0"/>
              <a:t>• vector escape (e.g. airport malaria)</a:t>
            </a:r>
          </a:p>
          <a:p>
            <a:pPr algn="just" rtl="0">
              <a:buNone/>
            </a:pPr>
            <a:r>
              <a:rPr lang="en-US" dirty="0" smtClean="0"/>
              <a:t>• extension of host range (e.g. </a:t>
            </a:r>
            <a:r>
              <a:rPr lang="en-US" dirty="0" err="1" smtClean="0"/>
              <a:t>schistosomiasis</a:t>
            </a:r>
            <a:r>
              <a:rPr lang="en-US" dirty="0" smtClean="0"/>
              <a:t> from dam construction)</a:t>
            </a:r>
          </a:p>
          <a:p>
            <a:pPr algn="just" rtl="0">
              <a:buNone/>
            </a:pPr>
            <a:r>
              <a:rPr lang="en-US" dirty="0" smtClean="0"/>
              <a:t>• human migration (e.g. HIV)</a:t>
            </a:r>
          </a:p>
          <a:p>
            <a:pPr algn="just" rtl="0">
              <a:buNone/>
            </a:pPr>
            <a:r>
              <a:rPr lang="en-US" dirty="0" smtClean="0"/>
              <a:t>• public health service breakdown (e.g. diphtheria in unvaccinated areas)</a:t>
            </a:r>
          </a:p>
          <a:p>
            <a:pPr algn="just" rtl="0">
              <a:buNone/>
            </a:pPr>
            <a:r>
              <a:rPr lang="en-US" dirty="0" smtClean="0"/>
              <a:t>• climate change.</a:t>
            </a:r>
          </a:p>
          <a:p>
            <a:pPr algn="just" rtl="0">
              <a:buNone/>
            </a:pPr>
            <a:endParaRPr lang="ar-IQ"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Vaccines may be either live or inactivated. </a:t>
            </a:r>
          </a:p>
          <a:p>
            <a:pPr algn="just" rtl="0"/>
            <a:r>
              <a:rPr lang="en-US" dirty="0" smtClean="0"/>
              <a:t>Live vaccines contain organisms with attenuated (reduced) virulence, which result in a fully integrated T lymphocyte and </a:t>
            </a:r>
            <a:r>
              <a:rPr lang="en-US" dirty="0" err="1" smtClean="0"/>
              <a:t>humoral</a:t>
            </a:r>
            <a:r>
              <a:rPr lang="en-US" dirty="0" smtClean="0"/>
              <a:t> response and are therefore more immunogenic than inactivated vaccines. </a:t>
            </a:r>
            <a:endParaRPr lang="ar-IQ"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However, the use of live vaccines in </a:t>
            </a:r>
            <a:r>
              <a:rPr lang="en-US" dirty="0" err="1" smtClean="0"/>
              <a:t>immunocompromised</a:t>
            </a:r>
            <a:r>
              <a:rPr lang="en-US" dirty="0" smtClean="0"/>
              <a:t> individuals requires careful consideration. </a:t>
            </a:r>
          </a:p>
          <a:p>
            <a:pPr algn="just" rtl="0"/>
            <a:r>
              <a:rPr lang="en-US" dirty="0" smtClean="0"/>
              <a:t>Inactivated vaccines consist of whole killed organisms or their antigenic components.</a:t>
            </a:r>
          </a:p>
          <a:p>
            <a:pPr algn="just" rtl="0"/>
            <a:endParaRPr lang="ar-IQ"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Vaccines consisting only of polysaccharides, such as pneumococcal polyvalent vaccine (PPV), are poor activators of T lymphocytes, and produce a short-lived antibody response without long-lasting memory. </a:t>
            </a:r>
          </a:p>
          <a:p>
            <a:pPr algn="just" rtl="0"/>
            <a:endParaRPr lang="ar-IQ"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Protein antigens are more immunogenic than polysaccharides. </a:t>
            </a:r>
          </a:p>
          <a:p>
            <a:pPr algn="just" rtl="0"/>
            <a:r>
              <a:rPr lang="en-US" dirty="0" smtClean="0"/>
              <a:t>Conjugation of a polysaccharide moiety to a protein, as in </a:t>
            </a:r>
            <a:r>
              <a:rPr lang="en-US" u="sng" dirty="0" err="1" smtClean="0"/>
              <a:t>Haemophilus</a:t>
            </a:r>
            <a:r>
              <a:rPr lang="en-US" dirty="0" smtClean="0"/>
              <a:t> </a:t>
            </a:r>
            <a:r>
              <a:rPr lang="en-US" u="sng" dirty="0" err="1" smtClean="0"/>
              <a:t>influenzae</a:t>
            </a:r>
            <a:r>
              <a:rPr lang="en-US" dirty="0" smtClean="0"/>
              <a:t> type B (</a:t>
            </a:r>
            <a:r>
              <a:rPr lang="en-US" dirty="0" err="1" smtClean="0"/>
              <a:t>Hib</a:t>
            </a:r>
            <a:r>
              <a:rPr lang="en-US" dirty="0" smtClean="0"/>
              <a:t>), </a:t>
            </a:r>
            <a:r>
              <a:rPr lang="en-US" u="sng" dirty="0" err="1" smtClean="0"/>
              <a:t>Neisseria</a:t>
            </a:r>
            <a:r>
              <a:rPr lang="en-US" dirty="0" smtClean="0"/>
              <a:t> </a:t>
            </a:r>
            <a:r>
              <a:rPr lang="en-US" u="sng" dirty="0" err="1" smtClean="0"/>
              <a:t>meningitidis</a:t>
            </a:r>
            <a:r>
              <a:rPr lang="en-US" dirty="0" smtClean="0"/>
              <a:t> </a:t>
            </a:r>
            <a:r>
              <a:rPr lang="en-US" dirty="0" err="1" smtClean="0"/>
              <a:t>serogroup</a:t>
            </a:r>
            <a:r>
              <a:rPr lang="en-US" dirty="0" smtClean="0"/>
              <a:t> C (</a:t>
            </a:r>
            <a:r>
              <a:rPr lang="en-US" dirty="0" err="1" smtClean="0"/>
              <a:t>MenC</a:t>
            </a:r>
            <a:r>
              <a:rPr lang="en-US" dirty="0" smtClean="0"/>
              <a:t>) and pneumococcal conjugate (PCV) vaccines, activates T lymphocytes, which results in a sustained response and immunological memory. </a:t>
            </a:r>
            <a:endParaRPr lang="ar-IQ"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Toxoids</a:t>
            </a:r>
            <a:r>
              <a:rPr lang="en-US" dirty="0" smtClean="0"/>
              <a:t> are bacterial toxins that have been modified to reduce toxicity but maintain </a:t>
            </a:r>
            <a:r>
              <a:rPr lang="en-US" dirty="0" err="1" smtClean="0"/>
              <a:t>antigenicity</a:t>
            </a:r>
            <a:r>
              <a:rPr lang="en-US" dirty="0" smtClean="0"/>
              <a:t>. </a:t>
            </a:r>
          </a:p>
          <a:p>
            <a:pPr algn="just" rtl="0"/>
            <a:r>
              <a:rPr lang="en-US" dirty="0" smtClean="0"/>
              <a:t>Response can be improved further by co-administration with mildly pro-inflammatory </a:t>
            </a:r>
            <a:r>
              <a:rPr lang="en-US" dirty="0" err="1" smtClean="0"/>
              <a:t>adjuvants</a:t>
            </a:r>
            <a:r>
              <a:rPr lang="en-US" dirty="0" smtClean="0"/>
              <a:t> such as </a:t>
            </a:r>
            <a:r>
              <a:rPr lang="en-US" dirty="0" err="1" smtClean="0"/>
              <a:t>aluminium</a:t>
            </a:r>
            <a:r>
              <a:rPr lang="en-US" dirty="0" smtClean="0"/>
              <a:t> hydroxide.</a:t>
            </a:r>
          </a:p>
          <a:p>
            <a:pPr algn="just" rtl="0"/>
            <a:endParaRPr lang="ar-IQ"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none" dirty="0" smtClean="0">
                <a:effectLst/>
              </a:rPr>
              <a:t>Use of vaccines:</a:t>
            </a:r>
            <a:endParaRPr lang="ar-IQ" b="1" cap="none" dirty="0">
              <a:effectLst/>
            </a:endParaRPr>
          </a:p>
        </p:txBody>
      </p:sp>
      <p:pic>
        <p:nvPicPr>
          <p:cNvPr id="16386" name="Picture 2"/>
          <p:cNvPicPr>
            <a:picLocks noGrp="1" noChangeAspect="1" noChangeArrowheads="1"/>
          </p:cNvPicPr>
          <p:nvPr>
            <p:ph idx="1"/>
          </p:nvPr>
        </p:nvPicPr>
        <p:blipFill>
          <a:blip r:embed="rId2"/>
          <a:srcRect/>
          <a:stretch>
            <a:fillRect/>
          </a:stretch>
        </p:blipFill>
        <p:spPr bwMode="auto">
          <a:xfrm>
            <a:off x="428596" y="1214422"/>
            <a:ext cx="8572560"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Vaccination may be applied to entire populations (as in childhood vaccination schedules) or populations at specific risk through travel, occupation or other risk activities. </a:t>
            </a:r>
          </a:p>
          <a:p>
            <a:pPr algn="just" rtl="0"/>
            <a:r>
              <a:rPr lang="en-US" dirty="0" smtClean="0"/>
              <a:t>In ring vaccination, the population immediately surrounding a case or outbreak of infectious disease is vaccinated, to curtail further spread.</a:t>
            </a:r>
          </a:p>
          <a:p>
            <a:pPr algn="just" rtl="0"/>
            <a:endParaRPr lang="ar-IQ"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Vaccination becomes successful once the number of susceptible hosts in a population falls below the level required to sustain continued transmission of the target organism (herd immunity). </a:t>
            </a:r>
          </a:p>
          <a:p>
            <a:pPr algn="just" rtl="0"/>
            <a:r>
              <a:rPr lang="en-US" dirty="0" smtClean="0"/>
              <a:t>Naturally acquired smallpox was declared to have been eradicated world-wide in 1980 through mass vaccination. </a:t>
            </a:r>
            <a:endParaRPr lang="ar-IQ"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1988 the WHO resolved to eradicate poliomyelitis by vaccination; the number of cases world-wide has since fallen from approximately 350 000 p.a. to 1651 in 2008. </a:t>
            </a:r>
          </a:p>
          <a:p>
            <a:pPr algn="just" rtl="0"/>
            <a:r>
              <a:rPr lang="en-US" dirty="0" smtClean="0"/>
              <a:t>Measles virus, however, is very infectious, and over 90% of a population needs to be vaccinated to achieve herd immunity. </a:t>
            </a:r>
          </a:p>
          <a:p>
            <a:pPr algn="just" rtl="0"/>
            <a:endParaRPr lang="ar-IQ"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recent decline in the uptake of measles vaccination in the UK has been associated with increased prevalence of disease. </a:t>
            </a:r>
          </a:p>
          <a:p>
            <a:pPr algn="just" rtl="0"/>
            <a:r>
              <a:rPr lang="en-US" dirty="0" smtClean="0"/>
              <a:t>Recommended vaccination schedules vary between different countries.</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buFont typeface="Wingdings" pitchFamily="2" charset="2"/>
              <a:buChar char="q"/>
            </a:pPr>
            <a:r>
              <a:rPr lang="en-US" b="1" cap="none" dirty="0" smtClean="0">
                <a:solidFill>
                  <a:srgbClr val="FF0000"/>
                </a:solidFill>
                <a:effectLst/>
              </a:rPr>
              <a:t>Emerging and re-emerging disease:</a:t>
            </a:r>
            <a:endParaRPr lang="ar-IQ" b="1" cap="none" dirty="0">
              <a:solidFill>
                <a:srgbClr val="FF0000"/>
              </a:solidFill>
              <a:effectLst/>
            </a:endParaRPr>
          </a:p>
        </p:txBody>
      </p:sp>
      <p:sp>
        <p:nvSpPr>
          <p:cNvPr id="3" name="عنصر نائب للمحتوى 2"/>
          <p:cNvSpPr>
            <a:spLocks noGrp="1"/>
          </p:cNvSpPr>
          <p:nvPr>
            <p:ph idx="1"/>
          </p:nvPr>
        </p:nvSpPr>
        <p:spPr/>
        <p:txBody>
          <a:bodyPr/>
          <a:lstStyle/>
          <a:p>
            <a:pPr algn="just" rtl="0"/>
            <a:r>
              <a:rPr lang="en-US" dirty="0" smtClean="0"/>
              <a:t>An emerging infectious disease is one that has newly appeared in a population, or that has been known for some time but is rapidly increasing in incidence or geographic range. </a:t>
            </a:r>
          </a:p>
          <a:p>
            <a:pPr algn="just" rtl="0"/>
            <a:r>
              <a:rPr lang="en-US" dirty="0" smtClean="0"/>
              <a:t>If the disease was previously known and thought to have been controlled or eradicated, it is considered to be re-emerging.</a:t>
            </a:r>
            <a:endParaRPr lang="ar-IQ"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85720" y="2428868"/>
            <a:ext cx="8686800" cy="841248"/>
          </a:xfrm>
        </p:spPr>
        <p:txBody>
          <a:bodyPr>
            <a:normAutofit/>
          </a:bodyPr>
          <a:lstStyle/>
          <a:p>
            <a:pPr algn="ctr"/>
            <a:r>
              <a:rPr lang="en-US" sz="4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ar-IQ" sz="4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Emergence may result from an organism adapting to cause a truly ‘new’ disease or escaping from a pre-existing restriction. </a:t>
            </a:r>
          </a:p>
          <a:p>
            <a:pPr algn="just" rtl="0"/>
            <a:r>
              <a:rPr lang="en-US" dirty="0" smtClean="0">
                <a:solidFill>
                  <a:schemeClr val="accent6"/>
                </a:solidFill>
              </a:rPr>
              <a:t>Many emerging diseases are caused by organisms which infect animals and have undergone adaptations that enable them to infect humans</a:t>
            </a:r>
            <a:r>
              <a:rPr lang="en-US" dirty="0" smtClean="0"/>
              <a:t>.</a:t>
            </a:r>
          </a:p>
          <a:p>
            <a:pPr algn="just" rtl="0"/>
            <a:r>
              <a:rPr lang="en-US" dirty="0" smtClean="0"/>
              <a:t>This is exemplified by HIV, which is believed to have originated in higher primates in Africa. </a:t>
            </a: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cap="none" dirty="0" smtClean="0">
                <a:ln/>
                <a:solidFill>
                  <a:schemeClr val="accent3"/>
                </a:solidFill>
                <a:effectLst/>
              </a:rPr>
              <a:t>Reservoirs of infection:</a:t>
            </a:r>
            <a:endParaRPr lang="ar-IQ" b="1" cap="none" dirty="0">
              <a:ln/>
              <a:solidFill>
                <a:schemeClr val="accent3"/>
              </a:solidFill>
              <a:effectLst/>
            </a:endParaRPr>
          </a:p>
        </p:txBody>
      </p:sp>
      <p:sp>
        <p:nvSpPr>
          <p:cNvPr id="3" name="عنصر نائب للمحتوى 2"/>
          <p:cNvSpPr>
            <a:spLocks noGrp="1"/>
          </p:cNvSpPr>
          <p:nvPr>
            <p:ph idx="1"/>
          </p:nvPr>
        </p:nvSpPr>
        <p:spPr/>
        <p:txBody>
          <a:bodyPr>
            <a:normAutofit lnSpcReduction="10000"/>
          </a:bodyPr>
          <a:lstStyle/>
          <a:p>
            <a:pPr algn="just" rtl="0"/>
            <a:r>
              <a:rPr lang="en-US" dirty="0" smtClean="0"/>
              <a:t>The US Centers for Disease Control (CDC) define a reservoir of infection as ‘one or more epidemiologically connected populations or environments in which a pathogen can be permanently maintained, and from which infection is transmitted to a defined target population’. </a:t>
            </a:r>
          </a:p>
          <a:p>
            <a:pPr algn="just" rtl="0"/>
            <a:r>
              <a:rPr lang="en-US" dirty="0" smtClean="0"/>
              <a:t>Reservoirs of infection may be human, animal or environmental.</a:t>
            </a:r>
            <a:endParaRPr lang="ar-IQ"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مخصص 1">
      <a:dk1>
        <a:sysClr val="windowText" lastClr="000000"/>
      </a:dk1>
      <a:lt1>
        <a:sysClr val="window" lastClr="FFFFFF"/>
      </a:lt1>
      <a:dk2>
        <a:srgbClr val="000000"/>
      </a:dk2>
      <a:lt2>
        <a:srgbClr val="EEECE1"/>
      </a:lt2>
      <a:accent1>
        <a:srgbClr val="0000FF"/>
      </a:accent1>
      <a:accent2>
        <a:srgbClr val="FFC000"/>
      </a:accent2>
      <a:accent3>
        <a:srgbClr val="00B050"/>
      </a:accent3>
      <a:accent4>
        <a:srgbClr val="00B0F0"/>
      </a:accent4>
      <a:accent5>
        <a:srgbClr val="FE19FF"/>
      </a:accent5>
      <a:accent6>
        <a:srgbClr val="FF0000"/>
      </a:accent6>
      <a:hlink>
        <a:srgbClr val="0000FF"/>
      </a:hlink>
      <a:folHlink>
        <a:srgbClr val="800080"/>
      </a:folHlink>
    </a:clrScheme>
    <a:fontScheme name="مخصص 1">
      <a:majorFont>
        <a:latin typeface="Times New Roman"/>
        <a:ea typeface=""/>
        <a:cs typeface="Tahoma"/>
      </a:majorFont>
      <a:minorFont>
        <a:latin typeface="Times New Roman"/>
        <a:ea typeface=""/>
        <a:cs typeface="Tahoma"/>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156</TotalTime>
  <Words>2136</Words>
  <Application>Microsoft Office PowerPoint</Application>
  <PresentationFormat>On-screen Show (4:3)</PresentationFormat>
  <Paragraphs>124</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Tahoma</vt:lpstr>
      <vt:lpstr>Times New Roman</vt:lpstr>
      <vt:lpstr>Wingdings</vt:lpstr>
      <vt:lpstr>Wingdings 2</vt:lpstr>
      <vt:lpstr>رحلة</vt:lpstr>
      <vt:lpstr>Epidemiology, Control and Prevention of Infection</vt:lpstr>
      <vt:lpstr>EPIDEMIOLOGY OF INFECTION:</vt:lpstr>
      <vt:lpstr>Geographic and temporal patterns of infection:</vt:lpstr>
      <vt:lpstr>PowerPoint Presentation</vt:lpstr>
      <vt:lpstr>Factors that alter geographical restriction include:</vt:lpstr>
      <vt:lpstr>Emerging and re-emerging disease:</vt:lpstr>
      <vt:lpstr>PowerPoint Presentation</vt:lpstr>
      <vt:lpstr>PowerPoint Presentation</vt:lpstr>
      <vt:lpstr>Reservoirs of infection:</vt:lpstr>
      <vt:lpstr>a. Human reservoirs:</vt:lpstr>
      <vt:lpstr>PowerPoint Presentation</vt:lpstr>
      <vt:lpstr>b. Animal reservoirs:</vt:lpstr>
      <vt:lpstr>c. Environmental reservoirs:</vt:lpstr>
      <vt:lpstr>Transmission of infection:</vt:lpstr>
      <vt:lpstr>PowerPoint Presentation</vt:lpstr>
      <vt:lpstr>PowerPoint Presentation</vt:lpstr>
      <vt:lpstr>PowerPoint Presentation</vt:lpstr>
      <vt:lpstr>PowerPoint Presentation</vt:lpstr>
      <vt:lpstr>PowerPoint Presentation</vt:lpstr>
      <vt:lpstr>PowerPoint Presentation</vt:lpstr>
      <vt:lpstr>:Bioterrorism and deliberate release</vt:lpstr>
      <vt:lpstr>PowerPoint Presentation</vt:lpstr>
      <vt:lpstr>PowerPoint Presentation</vt:lpstr>
      <vt:lpstr>CONTROL   AND  PREVENTION  OF :INFECTION</vt:lpstr>
      <vt:lpstr>Health care-acquired infection:</vt:lpstr>
      <vt:lpstr>PowerPoint Presentation</vt:lpstr>
      <vt:lpstr>PowerPoint Presentation</vt:lpstr>
      <vt:lpstr>IPC measures:</vt:lpstr>
      <vt:lpstr>PowerPoint Presentation</vt:lpstr>
      <vt:lpstr>PowerPoint Presentation</vt:lpstr>
      <vt:lpstr>PowerPoint Presentation</vt:lpstr>
      <vt:lpstr>PowerPoint Presentation</vt:lpstr>
      <vt:lpstr>Some infections necessitate additional measures to prevent cross-infection: </vt:lpstr>
      <vt:lpstr>Outbreaks of infection: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of food hygiene:</vt:lpstr>
      <vt:lpstr>PowerPoint Presentation</vt:lpstr>
      <vt:lpstr>Immunization:</vt:lpstr>
      <vt:lpstr>PowerPoint Presentation</vt:lpstr>
      <vt:lpstr>PowerPoint Presentation</vt:lpstr>
      <vt:lpstr>Vaccination:</vt:lpstr>
      <vt:lpstr>PowerPoint Presentation</vt:lpstr>
      <vt:lpstr>Types of vaccine:</vt:lpstr>
      <vt:lpstr>PowerPoint Presentation</vt:lpstr>
      <vt:lpstr>PowerPoint Presentation</vt:lpstr>
      <vt:lpstr>PowerPoint Presentation</vt:lpstr>
      <vt:lpstr>PowerPoint Presentation</vt:lpstr>
      <vt:lpstr>PowerPoint Presentation</vt:lpstr>
      <vt:lpstr>Use of vaccines:</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Control and Prevention of Infection</dc:title>
  <dc:creator>hasna</dc:creator>
  <cp:lastModifiedBy>Dell</cp:lastModifiedBy>
  <cp:revision>24</cp:revision>
  <dcterms:created xsi:type="dcterms:W3CDTF">2015-09-06T17:10:08Z</dcterms:created>
  <dcterms:modified xsi:type="dcterms:W3CDTF">2021-10-20T16:46:49Z</dcterms:modified>
</cp:coreProperties>
</file>